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Διαφάνεια τίτλου">
    <p:bg>
      <p:bgPr>
        <a:solidFill>
          <a:schemeClr val="lt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" name="Shape 22"/>
          <p:cNvSpPr/>
          <p:nvPr/>
        </p:nvSpPr>
        <p:spPr>
          <a:xfrm>
            <a:off x="8991600" y="3047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" name="Shape 23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0" y="0"/>
            <a:ext cx="9144000" cy="25145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" name="Shape 25"/>
          <p:cNvSpPr/>
          <p:nvPr/>
        </p:nvSpPr>
        <p:spPr>
          <a:xfrm>
            <a:off x="146304" y="6391655"/>
            <a:ext cx="8833103" cy="3095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6" name="Shape 26"/>
          <p:cNvSpPr txBox="1">
            <a:spLocks noGrp="1"/>
          </p:cNvSpPr>
          <p:nvPr>
            <p:ph type="subTitle" idx="1"/>
          </p:nvPr>
        </p:nvSpPr>
        <p:spPr>
          <a:xfrm>
            <a:off x="1371600" y="28194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ctr" rtl="0">
              <a:spcBef>
                <a:spcPts val="440"/>
              </a:spcBef>
              <a:buClr>
                <a:schemeClr val="accent2"/>
              </a:buClr>
              <a:buFont typeface="Noto Sans Symbols"/>
              <a:buNone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ctr" rtl="0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ctr" rtl="0">
              <a:spcBef>
                <a:spcPts val="400"/>
              </a:spcBef>
              <a:buClr>
                <a:schemeClr val="accent4"/>
              </a:buClr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ctr" rtl="0">
              <a:spcBef>
                <a:spcPts val="360"/>
              </a:spcBef>
              <a:buClr>
                <a:schemeClr val="accent5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ctr" rtl="0">
              <a:spcBef>
                <a:spcPts val="360"/>
              </a:spcBef>
              <a:buClr>
                <a:schemeClr val="accent6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ctr" rtl="0">
              <a:spcBef>
                <a:spcPts val="320"/>
              </a:spcBef>
              <a:buClr>
                <a:srgbClr val="B75640"/>
              </a:buClr>
              <a:buFont typeface="Georgia"/>
              <a:buNone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ctr" rtl="0">
              <a:spcBef>
                <a:spcPts val="320"/>
              </a:spcBef>
              <a:buClr>
                <a:srgbClr val="7A6B62"/>
              </a:buClr>
              <a:buFont typeface="Georgia"/>
              <a:buNone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ctr" rtl="0">
              <a:spcBef>
                <a:spcPts val="280"/>
              </a:spcBef>
              <a:buClr>
                <a:srgbClr val="B29D00"/>
              </a:buClr>
              <a:buFont typeface="Georgia"/>
              <a:buNone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5791200" y="6404983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cxnSp>
        <p:nvCxnSpPr>
          <p:cNvPr id="29" name="Shape 29"/>
          <p:cNvCxnSpPr/>
          <p:nvPr/>
        </p:nvCxnSpPr>
        <p:spPr>
          <a:xfrm>
            <a:off x="155447" y="2420111"/>
            <a:ext cx="8833103" cy="0"/>
          </a:xfrm>
          <a:prstGeom prst="straightConnector1">
            <a:avLst/>
          </a:prstGeom>
          <a:noFill/>
          <a:ln w="11425" cap="flat" cmpd="sng">
            <a:solidFill>
              <a:srgbClr val="7A9798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" name="Shape 30"/>
          <p:cNvSpPr/>
          <p:nvPr/>
        </p:nvSpPr>
        <p:spPr>
          <a:xfrm>
            <a:off x="152400" y="152400"/>
            <a:ext cx="8833103" cy="6547104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" name="Shape 31"/>
          <p:cNvSpPr/>
          <p:nvPr/>
        </p:nvSpPr>
        <p:spPr>
          <a:xfrm>
            <a:off x="4267200" y="2115311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2" name="Shape 32"/>
          <p:cNvSpPr/>
          <p:nvPr/>
        </p:nvSpPr>
        <p:spPr>
          <a:xfrm>
            <a:off x="4361687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4343400" y="2199450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l-GR"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l-GR" sz="1600">
              <a:solidFill>
                <a:srgbClr val="7A979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" name="Shape 34"/>
          <p:cNvSpPr txBox="1"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accent1"/>
              </a:buClr>
              <a:buFont typeface="Georgia"/>
              <a:buNone/>
              <a:defRPr sz="4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Τίτλος και Κατακόρυφο κείμενο">
    <p:bg>
      <p:bgPr>
        <a:solidFill>
          <a:schemeClr val="lt2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rgbClr val="7A9798"/>
              </a:buClr>
              <a:buFont typeface="Georgia"/>
              <a:buNone/>
              <a:defRPr sz="33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 rot="5400000">
            <a:off x="2269236" y="-443483"/>
            <a:ext cx="4599431" cy="853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28587" algn="l" rtl="0">
              <a:spcBef>
                <a:spcPts val="54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8640" marR="0" lvl="1" indent="-184150" algn="l" rtl="0">
              <a:spcBef>
                <a:spcPts val="440"/>
              </a:spcBef>
              <a:buClr>
                <a:schemeClr val="accent2"/>
              </a:buClr>
              <a:buSzPct val="7000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960" marR="0" lvl="2" indent="-143510" algn="l" rtl="0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7280" marR="0" lvl="3" indent="-144780" algn="l" rtl="0">
              <a:spcBef>
                <a:spcPts val="400"/>
              </a:spcBef>
              <a:buClr>
                <a:schemeClr val="accent4"/>
              </a:buClr>
              <a:buSzPct val="700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-114300" algn="l" rtl="0">
              <a:spcBef>
                <a:spcPts val="360"/>
              </a:spcBef>
              <a:buClr>
                <a:schemeClr val="accent5"/>
              </a:buClr>
              <a:buSzPct val="1000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marR="0" lvl="5" indent="-93980" algn="l" rtl="0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marR="0" lvl="6" indent="-101600" algn="l" rtl="0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marR="0" lvl="7" indent="-83820" algn="l" rtl="0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marR="0" lvl="8" indent="-113029" algn="l" rtl="0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dt" idx="10"/>
          </p:nvPr>
        </p:nvSpPr>
        <p:spPr>
          <a:xfrm>
            <a:off x="5791200" y="6404983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4343400" y="1040174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l-GR"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l-GR" sz="1600">
              <a:solidFill>
                <a:srgbClr val="7A979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Κατακόρυφος τίτλος και Κείμενο">
    <p:bg>
      <p:bgPr>
        <a:solidFill>
          <a:schemeClr val="lt2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5" name="Shape 145"/>
          <p:cNvSpPr/>
          <p:nvPr/>
        </p:nvSpPr>
        <p:spPr>
          <a:xfrm>
            <a:off x="7010400" y="0"/>
            <a:ext cx="21335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6" name="Shape 146"/>
          <p:cNvSpPr/>
          <p:nvPr/>
        </p:nvSpPr>
        <p:spPr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7" name="Shape 147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8" name="Shape 148"/>
          <p:cNvSpPr/>
          <p:nvPr/>
        </p:nvSpPr>
        <p:spPr>
          <a:xfrm>
            <a:off x="146304" y="6391655"/>
            <a:ext cx="8833103" cy="3095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9" name="Shape 149"/>
          <p:cNvSpPr/>
          <p:nvPr/>
        </p:nvSpPr>
        <p:spPr>
          <a:xfrm>
            <a:off x="152400" y="155447"/>
            <a:ext cx="8833103" cy="6547104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50" name="Shape 150"/>
          <p:cNvCxnSpPr/>
          <p:nvPr/>
        </p:nvCxnSpPr>
        <p:spPr>
          <a:xfrm rot="5400000">
            <a:off x="4021835" y="3278124"/>
            <a:ext cx="6245352" cy="0"/>
          </a:xfrm>
          <a:prstGeom prst="straightConnector1">
            <a:avLst/>
          </a:prstGeom>
          <a:noFill/>
          <a:ln w="9525" cap="flat" cmpd="sng">
            <a:solidFill>
              <a:srgbClr val="7A9798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51" name="Shape 151"/>
          <p:cNvSpPr/>
          <p:nvPr/>
        </p:nvSpPr>
        <p:spPr>
          <a:xfrm>
            <a:off x="6839711" y="2925763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2" name="Shape 152"/>
          <p:cNvSpPr/>
          <p:nvPr/>
        </p:nvSpPr>
        <p:spPr>
          <a:xfrm>
            <a:off x="6934200" y="302025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3" name="Shape 153"/>
          <p:cNvSpPr txBox="1">
            <a:spLocks noGrp="1"/>
          </p:cNvSpPr>
          <p:nvPr>
            <p:ph type="sldNum" idx="12"/>
          </p:nvPr>
        </p:nvSpPr>
        <p:spPr>
          <a:xfrm>
            <a:off x="6915911" y="3009900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l-GR"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l-GR" sz="1600">
              <a:solidFill>
                <a:srgbClr val="7A979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 rot="5400000">
            <a:off x="670716" y="-61117"/>
            <a:ext cx="5821365" cy="655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28587" algn="l" rtl="0">
              <a:spcBef>
                <a:spcPts val="54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8640" marR="0" lvl="1" indent="-184150" algn="l" rtl="0">
              <a:spcBef>
                <a:spcPts val="440"/>
              </a:spcBef>
              <a:buClr>
                <a:schemeClr val="accent2"/>
              </a:buClr>
              <a:buSzPct val="7000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960" marR="0" lvl="2" indent="-143510" algn="l" rtl="0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7280" marR="0" lvl="3" indent="-144780" algn="l" rtl="0">
              <a:spcBef>
                <a:spcPts val="400"/>
              </a:spcBef>
              <a:buClr>
                <a:schemeClr val="accent4"/>
              </a:buClr>
              <a:buSzPct val="700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-114300" algn="l" rtl="0">
              <a:spcBef>
                <a:spcPts val="360"/>
              </a:spcBef>
              <a:buClr>
                <a:schemeClr val="accent5"/>
              </a:buClr>
              <a:buSzPct val="1000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marR="0" lvl="5" indent="-93980" algn="l" rtl="0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marR="0" lvl="6" indent="-101600" algn="l" rtl="0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marR="0" lvl="7" indent="-83820" algn="l" rtl="0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marR="0" lvl="8" indent="-113029" algn="l" rtl="0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dt" idx="10"/>
          </p:nvPr>
        </p:nvSpPr>
        <p:spPr>
          <a:xfrm>
            <a:off x="5791200" y="6404983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 rot="5400000">
            <a:off x="5189537" y="2506663"/>
            <a:ext cx="5851525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rgbClr val="7A9798"/>
              </a:buClr>
              <a:buFont typeface="Georgia"/>
              <a:buNone/>
              <a:defRPr sz="33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Τίτλος και Περιεχόμενο">
    <p:bg>
      <p:bgPr>
        <a:solidFill>
          <a:schemeClr val="l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rgbClr val="7A9798"/>
              </a:buClr>
              <a:buFont typeface="Georgia"/>
              <a:buNone/>
              <a:defRPr sz="33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5791200" y="6404983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4361687" y="1026371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l-GR"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l-GR" sz="1600">
              <a:solidFill>
                <a:srgbClr val="7A979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28587" algn="l" rtl="0">
              <a:spcBef>
                <a:spcPts val="54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8640" marR="0" lvl="1" indent="-184150" algn="l" rtl="0">
              <a:spcBef>
                <a:spcPts val="440"/>
              </a:spcBef>
              <a:buClr>
                <a:schemeClr val="accent2"/>
              </a:buClr>
              <a:buSzPct val="7000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960" marR="0" lvl="2" indent="-143510" algn="l" rtl="0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7280" marR="0" lvl="3" indent="-144780" algn="l" rtl="0">
              <a:spcBef>
                <a:spcPts val="400"/>
              </a:spcBef>
              <a:buClr>
                <a:schemeClr val="accent4"/>
              </a:buClr>
              <a:buSzPct val="700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-114300" algn="l" rtl="0">
              <a:spcBef>
                <a:spcPts val="360"/>
              </a:spcBef>
              <a:buClr>
                <a:schemeClr val="accent5"/>
              </a:buClr>
              <a:buSzPct val="1000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marR="0" lvl="5" indent="-93980" algn="l" rtl="0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marR="0" lvl="6" indent="-101600" algn="l" rtl="0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marR="0" lvl="7" indent="-83820" algn="l" rtl="0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marR="0" lvl="8" indent="-113029" algn="l" rtl="0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Κεφαλίδα ενότητας">
    <p:bg>
      <p:bgPr>
        <a:solidFill>
          <a:schemeClr val="lt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3" name="Shape 43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4" name="Shape 44"/>
          <p:cNvSpPr/>
          <p:nvPr/>
        </p:nvSpPr>
        <p:spPr>
          <a:xfrm>
            <a:off x="0" y="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5" name="Shape 45"/>
          <p:cNvSpPr/>
          <p:nvPr/>
        </p:nvSpPr>
        <p:spPr>
          <a:xfrm>
            <a:off x="8991600" y="1905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6" name="Shape 46"/>
          <p:cNvSpPr/>
          <p:nvPr/>
        </p:nvSpPr>
        <p:spPr>
          <a:xfrm>
            <a:off x="152400" y="2286000"/>
            <a:ext cx="8833103" cy="3047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7" name="Shape 47"/>
          <p:cNvSpPr/>
          <p:nvPr/>
        </p:nvSpPr>
        <p:spPr>
          <a:xfrm>
            <a:off x="155447" y="142352"/>
            <a:ext cx="8833103" cy="21396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1368425" y="2743200"/>
            <a:ext cx="6480174" cy="1673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8640" marR="0" lvl="1" indent="-281940" algn="l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960" marR="0" lvl="2" indent="-238760" algn="l" rtl="0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7280" marR="0" lvl="3" indent="-233680" algn="l" rtl="0">
              <a:spcBef>
                <a:spcPts val="280"/>
              </a:spcBef>
              <a:buClr>
                <a:schemeClr val="accent4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-228600" algn="l" rtl="0">
              <a:spcBef>
                <a:spcPts val="280"/>
              </a:spcBef>
              <a:buClr>
                <a:schemeClr val="accent5"/>
              </a:buClr>
              <a:buFont typeface="Georgia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marR="0" lvl="5" indent="-93980" algn="l" rtl="0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marR="0" lvl="6" indent="-101600" algn="l" rtl="0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marR="0" lvl="7" indent="-83820" algn="l" rtl="0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marR="0" lvl="8" indent="-113029" algn="l" rtl="0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9" name="Shape 49"/>
          <p:cNvSpPr/>
          <p:nvPr/>
        </p:nvSpPr>
        <p:spPr>
          <a:xfrm>
            <a:off x="146304" y="6391655"/>
            <a:ext cx="8833103" cy="3095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0" name="Shape 50"/>
          <p:cNvSpPr/>
          <p:nvPr/>
        </p:nvSpPr>
        <p:spPr>
          <a:xfrm>
            <a:off x="152400" y="152400"/>
            <a:ext cx="8833103" cy="6547104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5791200" y="6404983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cxnSp>
        <p:nvCxnSpPr>
          <p:cNvPr id="53" name="Shape 53"/>
          <p:cNvCxnSpPr/>
          <p:nvPr/>
        </p:nvCxnSpPr>
        <p:spPr>
          <a:xfrm>
            <a:off x="152400" y="2438400"/>
            <a:ext cx="8833103" cy="0"/>
          </a:xfrm>
          <a:prstGeom prst="straightConnector1">
            <a:avLst/>
          </a:prstGeom>
          <a:noFill/>
          <a:ln w="11425" cap="flat" cmpd="sng">
            <a:solidFill>
              <a:srgbClr val="7A9798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54" name="Shape 54"/>
          <p:cNvSpPr/>
          <p:nvPr/>
        </p:nvSpPr>
        <p:spPr>
          <a:xfrm>
            <a:off x="4267200" y="2115311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4361687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4343400" y="2199450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l-GR"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l-GR" sz="1600">
              <a:solidFill>
                <a:srgbClr val="7A979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722312" y="53340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rgbClr val="FFFFFF"/>
              </a:buClr>
              <a:buFont typeface="Georgia"/>
              <a:buNone/>
              <a:defRPr sz="42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Δύο περιεχόμενα">
    <p:bg>
      <p:bgPr>
        <a:solidFill>
          <a:schemeClr val="lt2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rgbClr val="7A9798"/>
              </a:buClr>
              <a:buFont typeface="Georgia"/>
              <a:buNone/>
              <a:defRPr sz="33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5791200" y="6409944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4343400" y="1040174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l-GR"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l-GR" sz="1600">
              <a:solidFill>
                <a:srgbClr val="7A979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63" name="Shape 63"/>
          <p:cNvCxnSpPr/>
          <p:nvPr/>
        </p:nvCxnSpPr>
        <p:spPr>
          <a:xfrm rot="10800000" flipH="1">
            <a:off x="4563080" y="1575652"/>
            <a:ext cx="8920" cy="481955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301752" y="1371600"/>
            <a:ext cx="4038599" cy="46817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39382" algn="l" rtl="0">
              <a:spcBef>
                <a:spcPts val="50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5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8640" marR="0" lvl="1" indent="-184150" algn="l" rtl="0">
              <a:spcBef>
                <a:spcPts val="440"/>
              </a:spcBef>
              <a:buClr>
                <a:schemeClr val="accent2"/>
              </a:buClr>
              <a:buSzPct val="7000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960" marR="0" lvl="2" indent="-143510" algn="l" rtl="0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7280" marR="0" lvl="3" indent="-144780" algn="l" rtl="0">
              <a:spcBef>
                <a:spcPts val="400"/>
              </a:spcBef>
              <a:buClr>
                <a:schemeClr val="accent4"/>
              </a:buClr>
              <a:buSzPct val="700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-114300" algn="l" rtl="0">
              <a:spcBef>
                <a:spcPts val="360"/>
              </a:spcBef>
              <a:buClr>
                <a:schemeClr val="accent5"/>
              </a:buClr>
              <a:buSzPct val="1000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marR="0" lvl="5" indent="-93980" algn="l" rtl="0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marR="0" lvl="6" indent="-101600" algn="l" rtl="0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marR="0" lvl="7" indent="-83820" algn="l" rtl="0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marR="0" lvl="8" indent="-113029" algn="l" rtl="0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4800600" y="1371600"/>
            <a:ext cx="4038599" cy="46817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39382" algn="l" rtl="0">
              <a:spcBef>
                <a:spcPts val="50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5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8640" marR="0" lvl="1" indent="-184150" algn="l" rtl="0">
              <a:spcBef>
                <a:spcPts val="440"/>
              </a:spcBef>
              <a:buClr>
                <a:schemeClr val="accent2"/>
              </a:buClr>
              <a:buSzPct val="7000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960" marR="0" lvl="2" indent="-143510" algn="l" rtl="0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7280" marR="0" lvl="3" indent="-144780" algn="l" rtl="0">
              <a:spcBef>
                <a:spcPts val="400"/>
              </a:spcBef>
              <a:buClr>
                <a:schemeClr val="accent4"/>
              </a:buClr>
              <a:buSzPct val="700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-114300" algn="l" rtl="0">
              <a:spcBef>
                <a:spcPts val="360"/>
              </a:spcBef>
              <a:buClr>
                <a:schemeClr val="accent5"/>
              </a:buClr>
              <a:buSzPct val="1000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marR="0" lvl="5" indent="-93980" algn="l" rtl="0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marR="0" lvl="6" indent="-101600" algn="l" rtl="0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marR="0" lvl="7" indent="-83820" algn="l" rtl="0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marR="0" lvl="8" indent="-113029" algn="l" rtl="0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Σύγκριση">
    <p:bg>
      <p:bgPr>
        <a:solidFill>
          <a:schemeClr val="lt2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hape 67"/>
          <p:cNvCxnSpPr/>
          <p:nvPr/>
        </p:nvCxnSpPr>
        <p:spPr>
          <a:xfrm rot="10800000">
            <a:off x="4572000" y="2200274"/>
            <a:ext cx="0" cy="418795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68" name="Shape 68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9" name="Shape 69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0" name="Shape 70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1" name="Shape 71"/>
          <p:cNvSpPr/>
          <p:nvPr/>
        </p:nvSpPr>
        <p:spPr>
          <a:xfrm>
            <a:off x="899160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2" name="Shape 72"/>
          <p:cNvSpPr/>
          <p:nvPr/>
        </p:nvSpPr>
        <p:spPr>
          <a:xfrm>
            <a:off x="152400" y="1371600"/>
            <a:ext cx="8833103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3" name="Shape 73"/>
          <p:cNvSpPr/>
          <p:nvPr/>
        </p:nvSpPr>
        <p:spPr>
          <a:xfrm>
            <a:off x="145922" y="6391655"/>
            <a:ext cx="8833103" cy="3108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301752" y="1524000"/>
            <a:ext cx="4040187" cy="732974"/>
          </a:xfrm>
          <a:prstGeom prst="rect">
            <a:avLst/>
          </a:prstGeom>
          <a:noFill/>
          <a:ln>
            <a:noFill/>
          </a:ln>
          <a:effectLst>
            <a:outerShdw blurRad="50799" dist="25400" dir="5400000" rotWithShape="0">
              <a:srgbClr val="000000">
                <a:alpha val="34901"/>
              </a:srgbClr>
            </a:outerShdw>
          </a:effectLst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40"/>
              </a:spcBef>
              <a:buClr>
                <a:schemeClr val="accent1"/>
              </a:buClr>
              <a:buFont typeface="Noto Sans Symbols"/>
              <a:buNone/>
              <a:defRPr sz="22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8640" marR="0" lvl="1" indent="-28194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960" marR="0" lvl="2" indent="-238760" algn="l" rtl="0">
              <a:spcBef>
                <a:spcPts val="360"/>
              </a:spcBef>
              <a:buClr>
                <a:schemeClr val="accent3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7280" marR="0" lvl="3" indent="-233680" algn="l" rtl="0">
              <a:spcBef>
                <a:spcPts val="320"/>
              </a:spcBef>
              <a:buClr>
                <a:schemeClr val="accent4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-228600" algn="l" rtl="0">
              <a:spcBef>
                <a:spcPts val="320"/>
              </a:spcBef>
              <a:buClr>
                <a:schemeClr val="accent5"/>
              </a:buClr>
              <a:buFont typeface="Georgia"/>
              <a:buNone/>
              <a:defRPr sz="16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marR="0" lvl="5" indent="-93980" algn="l" rtl="0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marR="0" lvl="6" indent="-101600" algn="l" rtl="0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marR="0" lvl="7" indent="-83820" algn="l" rtl="0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marR="0" lvl="8" indent="-113029" algn="l" rtl="0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2"/>
          </p:nvPr>
        </p:nvSpPr>
        <p:spPr>
          <a:xfrm>
            <a:off x="4791330" y="1524000"/>
            <a:ext cx="4041774" cy="731519"/>
          </a:xfrm>
          <a:prstGeom prst="rect">
            <a:avLst/>
          </a:prstGeom>
          <a:noFill/>
          <a:ln>
            <a:noFill/>
          </a:ln>
          <a:effectLst>
            <a:outerShdw blurRad="50799" dist="25400" dir="5400000" rotWithShape="0">
              <a:srgbClr val="000000">
                <a:alpha val="34901"/>
              </a:srgbClr>
            </a:outerShdw>
          </a:effectLst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40"/>
              </a:spcBef>
              <a:buClr>
                <a:schemeClr val="accent1"/>
              </a:buClr>
              <a:buFont typeface="Noto Sans Symbols"/>
              <a:buNone/>
              <a:defRPr sz="22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8640" marR="0" lvl="1" indent="-28194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960" marR="0" lvl="2" indent="-238760" algn="l" rtl="0">
              <a:spcBef>
                <a:spcPts val="360"/>
              </a:spcBef>
              <a:buClr>
                <a:schemeClr val="accent3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7280" marR="0" lvl="3" indent="-233680" algn="l" rtl="0">
              <a:spcBef>
                <a:spcPts val="320"/>
              </a:spcBef>
              <a:buClr>
                <a:schemeClr val="accent4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-228600" algn="l" rtl="0">
              <a:spcBef>
                <a:spcPts val="320"/>
              </a:spcBef>
              <a:buClr>
                <a:schemeClr val="accent5"/>
              </a:buClr>
              <a:buFont typeface="Georgia"/>
              <a:buNone/>
              <a:defRPr sz="16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marR="0" lvl="5" indent="-93980" algn="l" rtl="0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marR="0" lvl="6" indent="-101600" algn="l" rtl="0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marR="0" lvl="7" indent="-83820" algn="l" rtl="0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marR="0" lvl="8" indent="-113029" algn="l" rtl="0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5791200" y="6404983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04800" y="6409944"/>
            <a:ext cx="3581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cxnSp>
        <p:nvCxnSpPr>
          <p:cNvPr id="78" name="Shape 78"/>
          <p:cNvCxnSpPr/>
          <p:nvPr/>
        </p:nvCxnSpPr>
        <p:spPr>
          <a:xfrm>
            <a:off x="152400" y="1280159"/>
            <a:ext cx="8833103" cy="0"/>
          </a:xfrm>
          <a:prstGeom prst="straightConnector1">
            <a:avLst/>
          </a:prstGeom>
          <a:noFill/>
          <a:ln w="11425" cap="flat" cmpd="sng">
            <a:solidFill>
              <a:srgbClr val="7A9798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79" name="Shape 79"/>
          <p:cNvSpPr/>
          <p:nvPr/>
        </p:nvSpPr>
        <p:spPr>
          <a:xfrm>
            <a:off x="152400" y="155447"/>
            <a:ext cx="8833103" cy="6547104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0" name="Shape 80"/>
          <p:cNvSpPr txBox="1">
            <a:spLocks noGrp="1"/>
          </p:cNvSpPr>
          <p:nvPr>
            <p:ph type="body" idx="3"/>
          </p:nvPr>
        </p:nvSpPr>
        <p:spPr>
          <a:xfrm>
            <a:off x="301752" y="2471383"/>
            <a:ext cx="4041648" cy="38184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28587" algn="l" rtl="0">
              <a:spcBef>
                <a:spcPts val="54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8640" marR="0" lvl="1" indent="-184150" algn="l" rtl="0">
              <a:spcBef>
                <a:spcPts val="440"/>
              </a:spcBef>
              <a:buClr>
                <a:schemeClr val="accent2"/>
              </a:buClr>
              <a:buSzPct val="7000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960" marR="0" lvl="2" indent="-143510" algn="l" rtl="0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7280" marR="0" lvl="3" indent="-144780" algn="l" rtl="0">
              <a:spcBef>
                <a:spcPts val="400"/>
              </a:spcBef>
              <a:buClr>
                <a:schemeClr val="accent4"/>
              </a:buClr>
              <a:buSzPct val="700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-114300" algn="l" rtl="0">
              <a:spcBef>
                <a:spcPts val="360"/>
              </a:spcBef>
              <a:buClr>
                <a:schemeClr val="accent5"/>
              </a:buClr>
              <a:buSzPct val="1000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marR="0" lvl="5" indent="-93980" algn="l" rtl="0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marR="0" lvl="6" indent="-101600" algn="l" rtl="0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marR="0" lvl="7" indent="-83820" algn="l" rtl="0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marR="0" lvl="8" indent="-113029" algn="l" rtl="0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4"/>
          </p:nvPr>
        </p:nvSpPr>
        <p:spPr>
          <a:xfrm>
            <a:off x="4800600" y="2471383"/>
            <a:ext cx="4038599" cy="38221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28587" algn="l" rtl="0">
              <a:spcBef>
                <a:spcPts val="54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8640" marR="0" lvl="1" indent="-184150" algn="l" rtl="0">
              <a:spcBef>
                <a:spcPts val="440"/>
              </a:spcBef>
              <a:buClr>
                <a:schemeClr val="accent2"/>
              </a:buClr>
              <a:buSzPct val="7000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960" marR="0" lvl="2" indent="-143510" algn="l" rtl="0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7280" marR="0" lvl="3" indent="-144780" algn="l" rtl="0">
              <a:spcBef>
                <a:spcPts val="400"/>
              </a:spcBef>
              <a:buClr>
                <a:schemeClr val="accent4"/>
              </a:buClr>
              <a:buSzPct val="700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-114300" algn="l" rtl="0">
              <a:spcBef>
                <a:spcPts val="360"/>
              </a:spcBef>
              <a:buClr>
                <a:schemeClr val="accent5"/>
              </a:buClr>
              <a:buSzPct val="1000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marR="0" lvl="5" indent="-93980" algn="l" rtl="0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marR="0" lvl="6" indent="-101600" algn="l" rtl="0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marR="0" lvl="7" indent="-83820" algn="l" rtl="0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marR="0" lvl="8" indent="-113029" algn="l" rtl="0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2" name="Shape 82"/>
          <p:cNvSpPr/>
          <p:nvPr/>
        </p:nvSpPr>
        <p:spPr>
          <a:xfrm>
            <a:off x="4267200" y="956036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3" name="Shape 83"/>
          <p:cNvSpPr/>
          <p:nvPr/>
        </p:nvSpPr>
        <p:spPr>
          <a:xfrm>
            <a:off x="4361687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4343400" y="1042416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l-GR"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l-GR" sz="1600">
              <a:solidFill>
                <a:srgbClr val="7A979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rgbClr val="7A9798"/>
              </a:buClr>
              <a:buFont typeface="Georgia"/>
              <a:buNone/>
              <a:defRPr sz="33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Μόνο τίτλος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rgbClr val="7A9798"/>
              </a:buClr>
              <a:buFont typeface="Georgia"/>
              <a:buNone/>
              <a:defRPr sz="33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>
            <a:off x="5791200" y="6404983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4343400" y="1036020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l-GR"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l-GR" sz="1600">
              <a:solidFill>
                <a:srgbClr val="7A979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3" name="Shape 93"/>
          <p:cNvSpPr/>
          <p:nvPr/>
        </p:nvSpPr>
        <p:spPr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4" name="Shape 94"/>
          <p:cNvSpPr/>
          <p:nvPr/>
        </p:nvSpPr>
        <p:spPr>
          <a:xfrm>
            <a:off x="899160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5" name="Shape 95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6" name="Shape 96"/>
          <p:cNvSpPr/>
          <p:nvPr/>
        </p:nvSpPr>
        <p:spPr>
          <a:xfrm>
            <a:off x="146304" y="6391655"/>
            <a:ext cx="8833103" cy="3095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7" name="Shape 97"/>
          <p:cNvSpPr/>
          <p:nvPr/>
        </p:nvSpPr>
        <p:spPr>
          <a:xfrm>
            <a:off x="152400" y="158495"/>
            <a:ext cx="8833103" cy="6547104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dt" idx="10"/>
          </p:nvPr>
        </p:nvSpPr>
        <p:spPr>
          <a:xfrm>
            <a:off x="5791200" y="6404983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4267200" y="6324600"/>
            <a:ext cx="609599" cy="44132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l-GR"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l-GR" sz="16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Περιεχόμενο με λεζάντα"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/>
        </p:nvSpPr>
        <p:spPr>
          <a:xfrm>
            <a:off x="152400" y="152400"/>
            <a:ext cx="8833103" cy="3047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3" name="Shape 103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4" name="Shape 104"/>
          <p:cNvSpPr/>
          <p:nvPr/>
        </p:nvSpPr>
        <p:spPr>
          <a:xfrm>
            <a:off x="899160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5" name="Shape 105"/>
          <p:cNvSpPr/>
          <p:nvPr/>
        </p:nvSpPr>
        <p:spPr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152400" y="609600"/>
            <a:ext cx="2743199" cy="586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381000" y="914400"/>
            <a:ext cx="23622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FFFFF"/>
              </a:buClr>
              <a:buFont typeface="Georgia"/>
              <a:buNone/>
              <a:defRPr sz="22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381000" y="1981200"/>
            <a:ext cx="2362200" cy="4144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20"/>
              </a:spcBef>
              <a:spcAft>
                <a:spcPts val="100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8640" marR="0" lvl="1" indent="-281940" algn="l" rtl="0">
              <a:spcBef>
                <a:spcPts val="240"/>
              </a:spcBef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960" marR="0" lvl="2" indent="-238760" algn="l" rtl="0">
              <a:spcBef>
                <a:spcPts val="200"/>
              </a:spcBef>
              <a:buClr>
                <a:schemeClr val="accent3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7280" marR="0" lvl="3" indent="-233680" algn="l" rtl="0">
              <a:spcBef>
                <a:spcPts val="180"/>
              </a:spcBef>
              <a:buClr>
                <a:schemeClr val="accent4"/>
              </a:buClr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-228600" algn="l" rtl="0">
              <a:spcBef>
                <a:spcPts val="180"/>
              </a:spcBef>
              <a:buClr>
                <a:schemeClr val="accent5"/>
              </a:buClr>
              <a:buFont typeface="Georgia"/>
              <a:buNone/>
              <a:defRPr sz="9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marR="0" lvl="5" indent="-93980" algn="l" rtl="0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marR="0" lvl="6" indent="-101600" algn="l" rtl="0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marR="0" lvl="7" indent="-83820" algn="l" rtl="0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marR="0" lvl="8" indent="-113029" algn="l" rtl="0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10" name="Shape 110"/>
          <p:cNvSpPr/>
          <p:nvPr/>
        </p:nvSpPr>
        <p:spPr>
          <a:xfrm>
            <a:off x="152400" y="152400"/>
            <a:ext cx="8833103" cy="6547104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11" name="Shape 111"/>
          <p:cNvCxnSpPr/>
          <p:nvPr/>
        </p:nvCxnSpPr>
        <p:spPr>
          <a:xfrm>
            <a:off x="152400" y="533400"/>
            <a:ext cx="8833103" cy="0"/>
          </a:xfrm>
          <a:prstGeom prst="straightConnector1">
            <a:avLst/>
          </a:prstGeom>
          <a:noFill/>
          <a:ln w="11425" cap="flat" cmpd="sng">
            <a:solidFill>
              <a:srgbClr val="7A9798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12" name="Shape 112"/>
          <p:cNvSpPr txBox="1">
            <a:spLocks noGrp="1"/>
          </p:cNvSpPr>
          <p:nvPr>
            <p:ph type="body" idx="2"/>
          </p:nvPr>
        </p:nvSpPr>
        <p:spPr>
          <a:xfrm>
            <a:off x="3124200" y="685800"/>
            <a:ext cx="5638800" cy="54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28587" algn="l" rtl="0">
              <a:spcBef>
                <a:spcPts val="54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8640" marR="0" lvl="1" indent="-184150" algn="l" rtl="0">
              <a:spcBef>
                <a:spcPts val="440"/>
              </a:spcBef>
              <a:buClr>
                <a:schemeClr val="accent2"/>
              </a:buClr>
              <a:buSzPct val="7000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960" marR="0" lvl="2" indent="-143510" algn="l" rtl="0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7280" marR="0" lvl="3" indent="-144780" algn="l" rtl="0">
              <a:spcBef>
                <a:spcPts val="400"/>
              </a:spcBef>
              <a:buClr>
                <a:schemeClr val="accent4"/>
              </a:buClr>
              <a:buSzPct val="700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-114300" algn="l" rtl="0">
              <a:spcBef>
                <a:spcPts val="360"/>
              </a:spcBef>
              <a:buClr>
                <a:schemeClr val="accent5"/>
              </a:buClr>
              <a:buSzPct val="1000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marR="0" lvl="5" indent="-93980" algn="l" rtl="0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marR="0" lvl="6" indent="-101600" algn="l" rtl="0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marR="0" lvl="7" indent="-83820" algn="l" rtl="0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marR="0" lvl="8" indent="-113029" algn="l" rtl="0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13" name="Shape 113"/>
          <p:cNvSpPr/>
          <p:nvPr/>
        </p:nvSpPr>
        <p:spPr>
          <a:xfrm>
            <a:off x="1295400" y="228600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4" name="Shape 114"/>
          <p:cNvSpPr/>
          <p:nvPr/>
        </p:nvSpPr>
        <p:spPr>
          <a:xfrm>
            <a:off x="1389887" y="323087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1371600" y="312737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l-GR"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l-GR" sz="1600">
              <a:solidFill>
                <a:srgbClr val="7A979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6" name="Shape 116"/>
          <p:cNvSpPr/>
          <p:nvPr/>
        </p:nvSpPr>
        <p:spPr>
          <a:xfrm>
            <a:off x="149352" y="6388385"/>
            <a:ext cx="8833103" cy="3095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dt" idx="10"/>
          </p:nvPr>
        </p:nvSpPr>
        <p:spPr>
          <a:xfrm>
            <a:off x="5791200" y="6404983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ftr" idx="11"/>
          </p:nvPr>
        </p:nvSpPr>
        <p:spPr>
          <a:xfrm>
            <a:off x="301752" y="6410848"/>
            <a:ext cx="3383280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Εικόνα με λεζάντα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0" name="Shape 120"/>
          <p:cNvCxnSpPr/>
          <p:nvPr/>
        </p:nvCxnSpPr>
        <p:spPr>
          <a:xfrm>
            <a:off x="152400" y="533400"/>
            <a:ext cx="8833103" cy="0"/>
          </a:xfrm>
          <a:prstGeom prst="straightConnector1">
            <a:avLst/>
          </a:prstGeom>
          <a:noFill/>
          <a:ln w="11425" cap="flat" cmpd="sng">
            <a:solidFill>
              <a:srgbClr val="7A9798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21" name="Shape 121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899160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3" name="Shape 123"/>
          <p:cNvSpPr/>
          <p:nvPr/>
        </p:nvSpPr>
        <p:spPr>
          <a:xfrm>
            <a:off x="0" y="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4" name="Shape 124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5" name="Shape 125"/>
          <p:cNvSpPr/>
          <p:nvPr/>
        </p:nvSpPr>
        <p:spPr>
          <a:xfrm>
            <a:off x="152400" y="152400"/>
            <a:ext cx="8833103" cy="3017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152400" y="609600"/>
            <a:ext cx="2743199" cy="586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152400" y="155447"/>
            <a:ext cx="8833103" cy="6547104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8" name="Shape 128"/>
          <p:cNvSpPr/>
          <p:nvPr/>
        </p:nvSpPr>
        <p:spPr>
          <a:xfrm>
            <a:off x="1295400" y="228600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9" name="Shape 129"/>
          <p:cNvSpPr/>
          <p:nvPr/>
        </p:nvSpPr>
        <p:spPr>
          <a:xfrm>
            <a:off x="1389887" y="323087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1371600" y="312737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l-GR"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l-GR" sz="1600">
              <a:solidFill>
                <a:srgbClr val="7A979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3000375" y="5029200"/>
            <a:ext cx="58674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Georgia"/>
              <a:buNone/>
              <a:defRPr sz="24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2" name="Shape 132"/>
          <p:cNvSpPr>
            <a:spLocks noGrp="1"/>
          </p:cNvSpPr>
          <p:nvPr>
            <p:ph type="pic" idx="2"/>
          </p:nvPr>
        </p:nvSpPr>
        <p:spPr>
          <a:xfrm>
            <a:off x="3000375" y="609600"/>
            <a:ext cx="5867400" cy="426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accent1"/>
              </a:buClr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8640" marR="0" lvl="1" indent="-184150" algn="l" rtl="0">
              <a:spcBef>
                <a:spcPts val="440"/>
              </a:spcBef>
              <a:buClr>
                <a:schemeClr val="accent2"/>
              </a:buClr>
              <a:buSzPct val="7000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960" marR="0" lvl="2" indent="-143510" algn="l" rtl="0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7280" marR="0" lvl="3" indent="-144780" algn="l" rtl="0">
              <a:spcBef>
                <a:spcPts val="400"/>
              </a:spcBef>
              <a:buClr>
                <a:schemeClr val="accent4"/>
              </a:buClr>
              <a:buSzPct val="700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-114300" algn="l" rtl="0">
              <a:spcBef>
                <a:spcPts val="360"/>
              </a:spcBef>
              <a:buClr>
                <a:schemeClr val="accent5"/>
              </a:buClr>
              <a:buSzPct val="1000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marR="0" lvl="5" indent="-93980" algn="l" rtl="0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marR="0" lvl="6" indent="-101600" algn="l" rtl="0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marR="0" lvl="7" indent="-83820" algn="l" rtl="0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marR="0" lvl="8" indent="-113029" algn="l" rtl="0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381000" y="990600"/>
            <a:ext cx="2438399" cy="525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20"/>
              </a:spcBef>
              <a:spcAft>
                <a:spcPts val="100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8640" marR="0" lvl="1" indent="-228600" algn="l" rtl="0">
              <a:spcBef>
                <a:spcPts val="240"/>
              </a:spcBef>
              <a:buClr>
                <a:schemeClr val="accent2"/>
              </a:buClr>
              <a:buSzPct val="70000"/>
              <a:buFont typeface="Noto Sans Symbols"/>
              <a:buChar char="○"/>
              <a:defRPr sz="1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960" marR="0" lvl="2" indent="-191135" algn="l" rtl="0">
              <a:spcBef>
                <a:spcPts val="200"/>
              </a:spcBef>
              <a:buClr>
                <a:schemeClr val="accent3"/>
              </a:buClr>
              <a:buSzPct val="75000"/>
              <a:buFont typeface="Noto Sans Symbols"/>
              <a:buChar char="•"/>
              <a:defRPr sz="1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7280" marR="0" lvl="3" indent="-193675" algn="l" rtl="0">
              <a:spcBef>
                <a:spcPts val="180"/>
              </a:spcBef>
              <a:buClr>
                <a:schemeClr val="accent4"/>
              </a:buClr>
              <a:buSzPct val="70000"/>
              <a:buFont typeface="Noto Sans Symbols"/>
              <a:buChar char="•"/>
              <a:defRPr sz="9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-171450" algn="l" rtl="0">
              <a:spcBef>
                <a:spcPts val="180"/>
              </a:spcBef>
              <a:buClr>
                <a:schemeClr val="accent5"/>
              </a:buClr>
              <a:buSzPct val="100000"/>
              <a:buFont typeface="Georgia"/>
              <a:buChar char="•"/>
              <a:defRPr sz="9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marR="0" lvl="5" indent="-93980" algn="l" rtl="0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marR="0" lvl="6" indent="-101600" algn="l" rtl="0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marR="0" lvl="7" indent="-83820" algn="l" rtl="0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marR="0" lvl="8" indent="-113029" algn="l" rtl="0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149352" y="6388385"/>
            <a:ext cx="8833103" cy="3095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5" name="Shape 135"/>
          <p:cNvSpPr txBox="1">
            <a:spLocks noGrp="1"/>
          </p:cNvSpPr>
          <p:nvPr>
            <p:ph type="dt" idx="10"/>
          </p:nvPr>
        </p:nvSpPr>
        <p:spPr>
          <a:xfrm>
            <a:off x="5788151" y="6404983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ftr" idx="11"/>
          </p:nvPr>
        </p:nvSpPr>
        <p:spPr>
          <a:xfrm>
            <a:off x="301752" y="6410848"/>
            <a:ext cx="3584447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" name="Shape 7"/>
          <p:cNvSpPr/>
          <p:nvPr/>
        </p:nvSpPr>
        <p:spPr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" name="Shape 8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Shape 9"/>
          <p:cNvSpPr/>
          <p:nvPr/>
        </p:nvSpPr>
        <p:spPr>
          <a:xfrm>
            <a:off x="899160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" name="Shape 10"/>
          <p:cNvSpPr/>
          <p:nvPr/>
        </p:nvSpPr>
        <p:spPr>
          <a:xfrm>
            <a:off x="149352" y="6388385"/>
            <a:ext cx="8833103" cy="3095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5791200" y="6404983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3" name="Shape 13"/>
          <p:cNvSpPr/>
          <p:nvPr/>
        </p:nvSpPr>
        <p:spPr>
          <a:xfrm>
            <a:off x="152400" y="155447"/>
            <a:ext cx="8833103" cy="6547104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4" name="Shape 14"/>
          <p:cNvCxnSpPr/>
          <p:nvPr/>
        </p:nvCxnSpPr>
        <p:spPr>
          <a:xfrm>
            <a:off x="152400" y="1276742"/>
            <a:ext cx="8833103" cy="0"/>
          </a:xfrm>
          <a:prstGeom prst="straightConnector1">
            <a:avLst/>
          </a:prstGeom>
          <a:noFill/>
          <a:ln w="9525" cap="flat" cmpd="sng">
            <a:solidFill>
              <a:srgbClr val="7A9798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5" name="Shape 15"/>
          <p:cNvSpPr/>
          <p:nvPr/>
        </p:nvSpPr>
        <p:spPr>
          <a:xfrm>
            <a:off x="4267200" y="956036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4361687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4343400" y="1040174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l-GR" sz="1600" b="0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l-GR" sz="1600" b="0" u="none">
              <a:solidFill>
                <a:srgbClr val="7A979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rgbClr val="7A9798"/>
              </a:buClr>
              <a:buFont typeface="Georgia"/>
              <a:buNone/>
              <a:defRPr sz="33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01752" y="1524000"/>
            <a:ext cx="8534399" cy="45994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28587" algn="l" rtl="0">
              <a:spcBef>
                <a:spcPts val="54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8640" marR="0" lvl="1" indent="-184150" algn="l" rtl="0">
              <a:spcBef>
                <a:spcPts val="440"/>
              </a:spcBef>
              <a:buClr>
                <a:schemeClr val="accent2"/>
              </a:buClr>
              <a:buSzPct val="7000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960" marR="0" lvl="2" indent="-143510" algn="l" rtl="0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7280" marR="0" lvl="3" indent="-144780" algn="l" rtl="0">
              <a:spcBef>
                <a:spcPts val="400"/>
              </a:spcBef>
              <a:buClr>
                <a:schemeClr val="accent4"/>
              </a:buClr>
              <a:buSzPct val="700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-114300" algn="l" rtl="0">
              <a:spcBef>
                <a:spcPts val="360"/>
              </a:spcBef>
              <a:buClr>
                <a:schemeClr val="accent5"/>
              </a:buClr>
              <a:buSzPct val="1000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marR="0" lvl="5" indent="-93980" algn="l" rtl="0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marR="0" lvl="6" indent="-101600" algn="l" rtl="0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marR="0" lvl="7" indent="-83820" algn="l" rtl="0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marR="0" lvl="8" indent="-113029" algn="l" rtl="0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rZ4RkF_zNbw&amp;feature=youtu.be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Shape 1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519" y="188640"/>
            <a:ext cx="1368151" cy="1368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 descr="13346508_1163279957025479_3562810994081673940_n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78774" y="188650"/>
            <a:ext cx="1368150" cy="136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5776" y="2564904"/>
            <a:ext cx="4020848" cy="397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7A9798"/>
              </a:buClr>
              <a:buSzPct val="25000"/>
              <a:buFont typeface="Georgia"/>
              <a:buNone/>
            </a:pPr>
            <a:r>
              <a:rPr lang="el-GR" sz="33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ICAROMENIPPUS QUADRO</a:t>
            </a:r>
          </a:p>
        </p:txBody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3131840" y="1527048"/>
            <a:ext cx="5673831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l-GR" sz="2000" b="0" i="1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Πρόπλασμα: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/>
          </a:p>
          <a:p>
            <a:pPr marL="0" marR="0" lvl="0" indent="0" algn="l" rtl="0">
              <a:spcBef>
                <a:spcPts val="54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42" name="Shape 2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528" y="1772816"/>
            <a:ext cx="2520300" cy="448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Shape 243" descr="13346508_1163279957025479_3562810994081673940_n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57574" y="116625"/>
            <a:ext cx="1078924" cy="1078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Shape 244" descr="15310829_911778008956558_173345504_o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05249" y="3685999"/>
            <a:ext cx="3023725" cy="2267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Shape 245" descr="15292866_911778015623224_1677076462_o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19649" y="2014099"/>
            <a:ext cx="2799298" cy="2099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Shape 246" descr="dsffsdf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5724" y="150374"/>
            <a:ext cx="1078924" cy="1078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7A9798"/>
              </a:buClr>
              <a:buSzPct val="25000"/>
              <a:buFont typeface="Georgia"/>
              <a:buNone/>
            </a:pPr>
            <a:r>
              <a:rPr lang="el-GR" sz="33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ICAROMENIPPUS QUADRO</a:t>
            </a:r>
          </a:p>
        </p:txBody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l-GR" sz="2035" b="0" i="1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Οργάνωση της ομάδας:</a:t>
            </a:r>
          </a:p>
          <a:p>
            <a:pPr marL="0" marR="0" lvl="0" indent="0" algn="l" rtl="0">
              <a:spcBef>
                <a:spcPts val="407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l-GR" sz="2035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Έχουμε χωριστεί από την αρχή των συναντήσεων σε ομάδες με επιμέρους ιδιότητες, αναδεικνύοντας ήδη τους αρχηγούς της εκάστοτε ομάδας:</a:t>
            </a:r>
          </a:p>
          <a:p>
            <a:pPr marL="274320" marR="0" lvl="0" indent="-274320" algn="l" rtl="0">
              <a:spcBef>
                <a:spcPts val="407"/>
              </a:spcBef>
              <a:spcAft>
                <a:spcPts val="0"/>
              </a:spcAft>
              <a:buClr>
                <a:schemeClr val="accent1"/>
              </a:buClr>
              <a:buSzPct val="86487"/>
              <a:buFont typeface="Noto Sans Symbols"/>
              <a:buChar char="▪"/>
            </a:pPr>
            <a:r>
              <a:rPr lang="el-GR" sz="2035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Software and Data Analysis:</a:t>
            </a:r>
            <a:r>
              <a:rPr lang="el-GR" sz="2035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Προγραμματισμός των συστημάτων του CanSat και επεξεργασία των δεδομένων που θα ληφθούν. </a:t>
            </a:r>
          </a:p>
          <a:p>
            <a:pPr marL="274320" marR="0" lvl="0" indent="-274320" algn="l" rtl="0">
              <a:spcBef>
                <a:spcPts val="407"/>
              </a:spcBef>
              <a:spcAft>
                <a:spcPts val="0"/>
              </a:spcAft>
              <a:buClr>
                <a:schemeClr val="accent1"/>
              </a:buClr>
              <a:buSzPct val="86487"/>
              <a:buFont typeface="Noto Sans Symbols"/>
              <a:buChar char="▪"/>
            </a:pPr>
            <a:r>
              <a:rPr lang="el-GR" sz="2035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Hardware, Telemetry and Electronics: </a:t>
            </a:r>
            <a:r>
              <a:rPr lang="el-GR" sz="2035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Επιλογή και χρήση των συσκευών που θα χρησιμοποιηθούν στα υποσυστήματα του CanSat.</a:t>
            </a:r>
          </a:p>
          <a:p>
            <a:pPr marL="274320" marR="0" lvl="0" indent="-274320" algn="l" rtl="0">
              <a:spcBef>
                <a:spcPts val="407"/>
              </a:spcBef>
              <a:spcAft>
                <a:spcPts val="0"/>
              </a:spcAft>
              <a:buClr>
                <a:schemeClr val="accent1"/>
              </a:buClr>
              <a:buSzPct val="86487"/>
              <a:buFont typeface="Noto Sans Symbols"/>
              <a:buChar char="▪"/>
            </a:pPr>
            <a:r>
              <a:rPr lang="el-GR" sz="2035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Structure: </a:t>
            </a:r>
            <a:r>
              <a:rPr lang="el-GR" sz="2035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Σχεδιασμός και κατασκευή των μερών του Cansat. </a:t>
            </a:r>
          </a:p>
          <a:p>
            <a:pPr marL="274320" marR="0" lvl="0" indent="-274320" algn="l" rtl="0">
              <a:spcBef>
                <a:spcPts val="407"/>
              </a:spcBef>
              <a:spcAft>
                <a:spcPts val="0"/>
              </a:spcAft>
              <a:buClr>
                <a:schemeClr val="accent1"/>
              </a:buClr>
              <a:buSzPct val="86487"/>
              <a:buFont typeface="Noto Sans Symbols"/>
              <a:buChar char="▪"/>
            </a:pPr>
            <a:r>
              <a:rPr lang="el-GR" sz="2035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Outreach and economics:</a:t>
            </a:r>
            <a:r>
              <a:rPr lang="el-GR" sz="2035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Δημόσιες σχέσεις, Οικονομικά, web, ΜΜΕ.</a:t>
            </a:r>
          </a:p>
          <a:p>
            <a:pPr marL="274320" marR="0" lvl="0" indent="-274320" algn="l" rtl="0">
              <a:spcBef>
                <a:spcPts val="407"/>
              </a:spcBef>
              <a:spcAft>
                <a:spcPts val="0"/>
              </a:spcAft>
              <a:buClr>
                <a:schemeClr val="accent1"/>
              </a:buClr>
              <a:buSzPct val="86487"/>
              <a:buFont typeface="Noto Sans Symbols"/>
              <a:buChar char="▪"/>
            </a:pPr>
            <a:r>
              <a:rPr lang="el-GR" sz="2035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Science Analysis:</a:t>
            </a:r>
            <a:r>
              <a:rPr lang="el-GR" sz="2035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Επιστημονική ανάλυση αποστολής- δεδομένων.</a:t>
            </a:r>
          </a:p>
          <a:p>
            <a:pPr marL="274320" marR="0" lvl="0" indent="-274320" algn="l" rtl="0">
              <a:spcBef>
                <a:spcPts val="499"/>
              </a:spcBef>
              <a:buClr>
                <a:schemeClr val="accent1"/>
              </a:buClr>
              <a:buSzPct val="84898"/>
              <a:buFont typeface="Noto Sans Symbols"/>
              <a:buNone/>
            </a:pPr>
            <a:endParaRPr sz="2497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53" name="Shape 253" descr="13346508_1163279957025479_3562810994081673940_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57574" y="116625"/>
            <a:ext cx="1078924" cy="1078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Shape 254" descr="dsffsdf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724" y="150374"/>
            <a:ext cx="1078924" cy="1078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7A9798"/>
              </a:buClr>
              <a:buSzPct val="25000"/>
              <a:buFont typeface="Georgia"/>
              <a:buNone/>
            </a:pPr>
            <a:r>
              <a:rPr lang="el-GR" sz="33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ICAROMENIPPUS QUADRO</a:t>
            </a:r>
          </a:p>
        </p:txBody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4414264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l-GR" sz="2000" b="0" i="1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Μέρη της κατασκευής: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l-GR"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Έχουμε σχεδιάσει, μέσω διαδικτυακού προγράμματος, την κατασκευή, η οποία θα αποτελείται από: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l-GR"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Α) Το κύριο μέρος , εξωτερικό περίβλημα 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l-GR"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Β) Τους τέσσερις άξονες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l-GR"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Γ) Τους μεντεσέδες </a:t>
            </a:r>
          </a:p>
          <a:p>
            <a:pPr marL="0" marR="0" lvl="0" indent="0" algn="l" rtl="0">
              <a:spcBef>
                <a:spcPts val="40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l-GR"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Δ) Τα πατώματα ,για την εγκατάσταση των ηλεκτρονικών μερών.</a:t>
            </a:r>
          </a:p>
        </p:txBody>
      </p:sp>
      <p:pic>
        <p:nvPicPr>
          <p:cNvPr id="261" name="Shape 2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8023" y="2204864"/>
            <a:ext cx="4126117" cy="4153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Shape 262" descr="13346508_1163279957025479_3562810994081673940_n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57574" y="116625"/>
            <a:ext cx="1078924" cy="1078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Shape 263" descr="dsffsdf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5724" y="150374"/>
            <a:ext cx="1078924" cy="1078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7A9798"/>
              </a:buClr>
              <a:buSzPct val="25000"/>
              <a:buFont typeface="Georgia"/>
              <a:buNone/>
            </a:pPr>
            <a:r>
              <a:rPr lang="el-GR" sz="33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ICAROMENIPPUS QUADRO</a:t>
            </a:r>
          </a:p>
        </p:txBody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l-GR" sz="2000" b="0" i="1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Τρισδιάστατη μορφή:</a:t>
            </a:r>
          </a:p>
        </p:txBody>
      </p:sp>
      <p:pic>
        <p:nvPicPr>
          <p:cNvPr id="270" name="Shape 270" descr="13346508_1163279957025479_3562810994081673940_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57574" y="116625"/>
            <a:ext cx="1078924" cy="1078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Shape 271" descr="dsffsdf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724" y="150374"/>
            <a:ext cx="1078924" cy="1078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Shape 272" descr="15033985_1186725944715920_170881743_o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026422"/>
            <a:ext cx="6543675" cy="3334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Shape 273" descr="15045831_1186907538031094_1323363378_n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65435" y="2705775"/>
            <a:ext cx="4629389" cy="308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Shape 274" descr="15050095_1186907574697757_1236715561_n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24812" y="932887"/>
            <a:ext cx="6543675" cy="521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Shape 275" descr="15050158_1186907381364443_557339201_n.png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42525" y="3342448"/>
            <a:ext cx="2968625" cy="308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7A9798"/>
              </a:buClr>
              <a:buSzPct val="25000"/>
              <a:buFont typeface="Georgia"/>
              <a:buNone/>
            </a:pPr>
            <a:r>
              <a:rPr lang="el-GR" sz="33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ICAROMENIPPUS QUADRO</a:t>
            </a:r>
          </a:p>
        </p:txBody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l-GR" sz="2000" b="0" i="1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Βασικά υλικά κατασκευής:</a:t>
            </a:r>
          </a:p>
          <a:p>
            <a:pPr marL="274320" marR="0" lvl="0" indent="-27432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l-GR"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Πλακέτα </a:t>
            </a:r>
            <a:r>
              <a:rPr lang="el-GR" sz="2000" b="1"/>
              <a:t>flight </a:t>
            </a:r>
            <a:r>
              <a:rPr lang="el-GR" sz="20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controller </a:t>
            </a:r>
          </a:p>
          <a:p>
            <a:pPr marL="274320" marR="0" lvl="0" indent="-27432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l-GR" sz="20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Gps module</a:t>
            </a:r>
            <a:r>
              <a:rPr lang="el-GR"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για τον συνεχή έλεγχο της θέσης και σύγκρισης με το σημείο αναφοράς που θα αποτελεί τον στόχο</a:t>
            </a:r>
          </a:p>
          <a:p>
            <a:pPr marL="274320" marR="0" lvl="0" indent="-27432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l-GR" sz="20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Ref module:</a:t>
            </a:r>
            <a:r>
              <a:rPr lang="el-GR"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ρυθμιστής στροφών για τα 4 mini motors</a:t>
            </a:r>
          </a:p>
          <a:p>
            <a:pPr marL="274320" marR="0" lvl="0" indent="-27432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l-GR" sz="20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4 μίνι μοτέρ</a:t>
            </a:r>
            <a:r>
              <a:rPr lang="el-GR"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με δύναμη 3100kv αρκετή για τις ανάγκες αιώρησης και σχετικά μικρή κατανάλωση ενέργειας</a:t>
            </a:r>
          </a:p>
          <a:p>
            <a:pPr marL="274320" marR="0" lvl="0" indent="-27432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l-GR" sz="20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4 έλικες </a:t>
            </a:r>
          </a:p>
          <a:p>
            <a:pPr marL="274320" marR="0" lvl="0" indent="-27432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l-GR" sz="20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3d printed σώμα</a:t>
            </a:r>
            <a:r>
              <a:rPr lang="el-GR"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</a:p>
          <a:p>
            <a:pPr marL="274320" marR="0" lvl="0" indent="-27432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l-GR" sz="20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Αισθητήρας απόστασης</a:t>
            </a:r>
            <a:r>
              <a:rPr lang="el-GR"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από το έδαφος </a:t>
            </a:r>
          </a:p>
          <a:p>
            <a:pPr marL="274320" marR="0" lvl="0" indent="-274320" algn="l" rtl="0">
              <a:spcBef>
                <a:spcPts val="400"/>
              </a:spcBef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l-GR" sz="20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Αrduino </a:t>
            </a:r>
            <a:r>
              <a:rPr lang="el-GR"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controller για τον υπολογισμό της θέσης και των απαραίτητων τροποποιήσεων</a:t>
            </a:r>
          </a:p>
        </p:txBody>
      </p:sp>
      <p:pic>
        <p:nvPicPr>
          <p:cNvPr id="282" name="Shape 282" descr="13346508_1163279957025479_3562810994081673940_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57574" y="116625"/>
            <a:ext cx="1078924" cy="1078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Shape 283" descr="dsffsdf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724" y="150374"/>
            <a:ext cx="1078924" cy="1078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9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7A9798"/>
              </a:buClr>
              <a:buSzPct val="25000"/>
              <a:buFont typeface="Georgia"/>
              <a:buNone/>
            </a:pPr>
            <a:r>
              <a:rPr lang="el-GR" sz="33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ICAROMENIPPUS QUADRO</a:t>
            </a:r>
          </a:p>
        </p:txBody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8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endParaRPr sz="2000" b="0" i="1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90" name="Shape 290" descr="13346508_1163279957025479_3562810994081673940_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57574" y="116625"/>
            <a:ext cx="1078924" cy="1078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Shape 291" descr="dsffsdf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724" y="150374"/>
            <a:ext cx="1078924" cy="1078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Shape 2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55201" y="1582675"/>
            <a:ext cx="5433573" cy="446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7A9798"/>
              </a:buClr>
              <a:buSzPct val="25000"/>
              <a:buFont typeface="Georgia"/>
              <a:buNone/>
            </a:pPr>
            <a:r>
              <a:rPr lang="el-GR" sz="33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ICAROMENIPPUS QUADRO</a:t>
            </a:r>
          </a:p>
        </p:txBody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l-GR" sz="2000" b="0" i="1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Flowchart αποστολής:</a:t>
            </a:r>
          </a:p>
        </p:txBody>
      </p:sp>
      <p:pic>
        <p:nvPicPr>
          <p:cNvPr id="299" name="Shape 299" descr="https://lh6.googleusercontent.com/NK17HFws6a-g5tNLwdSzbBVdRjiSbpDp8n1-MGCIQEGki3I2vReefOzy808TCTTHKDpNRPh05laW9r2ZTBxS2xSRiu6xqu_rriNBXHkQ_UDow145K1OGS0VGuHuMO6XXDjpaxOm2x-PX569XQ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4364" y="1628800"/>
            <a:ext cx="4986535" cy="4986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Shape 300" descr="13346508_1163279957025479_3562810994081673940_n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57574" y="116625"/>
            <a:ext cx="1078924" cy="1078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Shape 301" descr="dsffsdf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5724" y="150374"/>
            <a:ext cx="1078924" cy="1078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7A9798"/>
              </a:buClr>
              <a:buSzPct val="25000"/>
              <a:buFont typeface="Georgia"/>
              <a:buNone/>
            </a:pPr>
            <a:r>
              <a:rPr lang="el-GR" sz="33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ICAROMENIPPUS QUADRO</a:t>
            </a:r>
          </a:p>
        </p:txBody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8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l-GR" sz="2000" b="0" i="1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Προώθηση αποστολής: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l-GR"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Έχουν δημιουργηθεί προφίλ στα κυριότερα μέσα κοινωνικής δικτύωσης: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l-GR"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α. Facebook, β. Twitter, γ. Instagram, δ. Tumblr, ε. Google+.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l-GR"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Επίσης, θα αναρτούνται πληροφορίες και στον ιστότοπο του σχολείου μας. Θα επιχειρήσουμε, ακόμη, να προωθήσουμε την αποστολή μας μέσω επιστημονικών ημερίδων και συνεδρίων (π.χ. ACSTAC).</a:t>
            </a:r>
          </a:p>
          <a:p>
            <a:pPr marL="0" marR="0" lvl="0" indent="0" algn="l" rtl="0">
              <a:spcBef>
                <a:spcPts val="40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l-GR"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Κύριο μέλημα δόθηκε και στον σχεδιασμό του logo της ομάδας μας.</a:t>
            </a:r>
          </a:p>
        </p:txBody>
      </p:sp>
      <p:pic>
        <p:nvPicPr>
          <p:cNvPr id="308" name="Shape 308" descr="13346508_1163279957025479_3562810994081673940_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57574" y="116625"/>
            <a:ext cx="1078924" cy="1078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Shape 309" descr="dsffsdf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724" y="150374"/>
            <a:ext cx="1078924" cy="1078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Shape 310" descr="15151578_1780114015564549_936579319_n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25274" y="4319774"/>
            <a:ext cx="3310873" cy="190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Shape 3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666350">
            <a:off x="286074" y="4277225"/>
            <a:ext cx="3579302" cy="180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Shape 31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223598">
            <a:off x="2638774" y="4102828"/>
            <a:ext cx="4207833" cy="1078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7A9798"/>
              </a:buClr>
              <a:buSzPct val="25000"/>
              <a:buFont typeface="Georgia"/>
              <a:buNone/>
            </a:pPr>
            <a:r>
              <a:rPr lang="el-GR" sz="33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ΤΕΛΟΣ ΠΑΡΟΥΣΙΑΣΗΣ</a:t>
            </a:r>
          </a:p>
        </p:txBody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323528" y="1550319"/>
            <a:ext cx="3600399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l-GR"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Σας ευχαριστούμε για την προσοχή σας!</a:t>
            </a:r>
          </a:p>
        </p:txBody>
      </p:sp>
      <p:pic>
        <p:nvPicPr>
          <p:cNvPr id="319" name="Shape 319" descr="https://lh3.googleusercontent.com/uyy7MZnxyrda863FOMb8f5XpNvDCRfzKUFigjUXRVhc3htpRT1PbtXOI56dTRiXUwdrC95YUACcRVG5be2DVPXHz54LSLx1XmcMJzqnTDel-AISa_nbnlhJU18wSXDM4J54cK9JBEB_0jhOM1w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16016" y="1527769"/>
            <a:ext cx="4029074" cy="478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Shape 3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801400" y="906499"/>
            <a:ext cx="6582100" cy="658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7A9798"/>
              </a:buClr>
              <a:buSzPct val="25000"/>
              <a:buFont typeface="Georgia"/>
              <a:buNone/>
            </a:pPr>
            <a:r>
              <a:rPr lang="el-GR" sz="33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ICAROMENIPPUS QUADRO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282773" y="1423600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l-GR" sz="20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Icaromenippus: </a:t>
            </a:r>
          </a:p>
          <a:p>
            <a:pPr marL="274320" marR="0" lvl="0" indent="-27432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Courier New"/>
              <a:buChar char="o"/>
            </a:pPr>
            <a:r>
              <a:rPr lang="el-GR"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Από την ονομασία των προηγούμενων αποστολών του σχολείου μας</a:t>
            </a:r>
          </a:p>
          <a:p>
            <a:pPr marL="274320" marR="0" lvl="0" indent="-27432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Courier New"/>
              <a:buChar char="o"/>
            </a:pPr>
            <a:r>
              <a:rPr lang="el-GR"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Από το αντίστοιχο μυθιστόρημα του Λουκιανού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l-GR" sz="20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Quadro:</a:t>
            </a:r>
          </a:p>
          <a:p>
            <a:pPr marL="274320" marR="0" lvl="0" indent="-27432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Courier New"/>
              <a:buChar char="o"/>
            </a:pPr>
            <a:r>
              <a:rPr lang="el-GR"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Λόγω του ότι αποτελεί την τέταρτη κατά σειρά αποστολή του σχολείου μας</a:t>
            </a:r>
          </a:p>
          <a:p>
            <a:pPr marL="274320" marR="0" lvl="0" indent="-274320" algn="l" rtl="0">
              <a:spcBef>
                <a:spcPts val="400"/>
              </a:spcBef>
              <a:buClr>
                <a:schemeClr val="accent1"/>
              </a:buClr>
              <a:buSzPct val="85000"/>
              <a:buFont typeface="Courier New"/>
              <a:buChar char="o"/>
            </a:pPr>
            <a:r>
              <a:rPr lang="el-GR"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Από την αγγλική λέξη «quadcopter», καθώς ως δευτερεύουσα αποστολή θα δημιουργήσουμε ένα drone με τέσσερις έλικες. </a:t>
            </a:r>
          </a:p>
        </p:txBody>
      </p:sp>
      <p:pic>
        <p:nvPicPr>
          <p:cNvPr id="171" name="Shape 171" descr="13346508_1163279957025479_3562810994081673940_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57574" y="116625"/>
            <a:ext cx="1078924" cy="1078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 descr="15151578_1780114015564549_936579319_n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23874" y="4322223"/>
            <a:ext cx="3466899" cy="199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 descr="dsffsdf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5724" y="150374"/>
            <a:ext cx="1078924" cy="1078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7A9798"/>
              </a:buClr>
              <a:buSzPct val="25000"/>
              <a:buFont typeface="Georgia"/>
              <a:buNone/>
            </a:pPr>
            <a:r>
              <a:rPr lang="el-GR" sz="33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ΙΚΑΡΟΜΕΝΙΠΠΟΣ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179511" y="1628800"/>
            <a:ext cx="8064896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l-GR"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Ο «Ικαρομένιππος ή Υπερνέφαλος» υπήρξε ένα διαλογικό έργο του αρχαίου σατιρικού Λουκιανού. Θεωρείται ως το πρώτο μυθιστόρημα επιστημονικής φαντασίας. </a:t>
            </a:r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9912" y="2908353"/>
            <a:ext cx="5137575" cy="3476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 descr="13346508_1163279957025479_3562810994081673940_n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57574" y="116625"/>
            <a:ext cx="1078924" cy="1078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 descr="Scan_Pic0014_dsfsdf-500x500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8593" y="3304957"/>
            <a:ext cx="3231300" cy="323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 descr="dsffsdf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5724" y="150374"/>
            <a:ext cx="1078924" cy="1078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7A9798"/>
              </a:buClr>
              <a:buSzPct val="25000"/>
              <a:buFont typeface="Georgia"/>
              <a:buNone/>
            </a:pPr>
            <a:r>
              <a:rPr lang="el-GR" sz="33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ΙΚΑΡΟΜΕΝΙΠΠΟΣ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l-GR"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Συνοπτικά για το έργο:</a:t>
            </a:r>
          </a:p>
          <a:p>
            <a:pPr marL="274320" marR="0" lvl="0" indent="-27432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➢"/>
            </a:pPr>
            <a:r>
              <a:rPr lang="el-GR"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Ο Μένιππος απογοητευμένος από τις θεωρίες των φιλοσόφων για το σύμπαν αποφασίζει να πάει ο ίδιος στον ουρανό για να ανακαλύψει την αλήθεια.</a:t>
            </a:r>
          </a:p>
          <a:p>
            <a:pPr marL="274320" marR="0" lvl="0" indent="-27432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➢"/>
            </a:pPr>
            <a:r>
              <a:rPr lang="el-GR"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Χρησιμοποιεί ένα φτερό αετού και ένα φτερό γύπα για το ταξίδι του στον ουρανό και τη σελήνη.</a:t>
            </a:r>
          </a:p>
          <a:p>
            <a:pPr marL="274320" marR="0" lvl="0" indent="-27432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➢"/>
            </a:pPr>
            <a:r>
              <a:rPr lang="el-GR"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Επισκέπτεται τον Δία και τους υπόλοιπους θεούς, οι οποίοι καταδικάζουν τους φιλοσόφους ως ανάξιους.</a:t>
            </a:r>
          </a:p>
          <a:p>
            <a:pPr marL="274320" marR="0" lvl="0" indent="-27432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➢"/>
            </a:pPr>
            <a:r>
              <a:rPr lang="el-GR"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Τελειώνει το ταξίδι του χωρίς να καταλήξει σε κάποιο ικανοποιητικό συμπέρασμα, αλλά έχοντας αρκετές εμπειρίες.</a:t>
            </a:r>
          </a:p>
          <a:p>
            <a:pPr marL="0" marR="0" lvl="0" indent="0" algn="l" rtl="0">
              <a:spcBef>
                <a:spcPts val="54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90" name="Shape 190" descr="13346508_1163279957025479_3562810994081673940_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57574" y="116625"/>
            <a:ext cx="1078924" cy="1078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 descr="dsffsdf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724" y="150374"/>
            <a:ext cx="1078924" cy="1078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7A9798"/>
              </a:buClr>
              <a:buSzPct val="25000"/>
              <a:buFont typeface="Georgia"/>
              <a:buNone/>
            </a:pPr>
            <a:r>
              <a:rPr lang="el-GR" sz="33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ΠΡΟΗΓΟΥΜΕΝΕΣ ΑΠΟΣΤΟΛΕΣ (I)</a:t>
            </a:r>
          </a:p>
        </p:txBody>
      </p:sp>
      <p:pic>
        <p:nvPicPr>
          <p:cNvPr id="197" name="Shape 19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51519" y="1484783"/>
            <a:ext cx="5116974" cy="3837731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 txBox="1"/>
          <p:nvPr/>
        </p:nvSpPr>
        <p:spPr>
          <a:xfrm>
            <a:off x="5436096" y="2276872"/>
            <a:ext cx="3600399" cy="14773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●"/>
            </a:pPr>
            <a:r>
              <a:rPr lang="el-GR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Ανάλυση της ατμόσφαιρας τη Γης, </a:t>
            </a:r>
          </a:p>
          <a:p>
            <a:pPr marL="4572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●"/>
            </a:pPr>
            <a:r>
              <a:rPr lang="el-GR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Διερεύνηση αν ο πλανήτης είναι κατοικίσιμος. </a:t>
            </a:r>
          </a:p>
        </p:txBody>
      </p:sp>
      <p:pic>
        <p:nvPicPr>
          <p:cNvPr id="199" name="Shape 199" descr="13346508_1163279957025479_3562810994081673940_n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57574" y="116625"/>
            <a:ext cx="1078924" cy="1078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Shape 200" descr="dsffsdf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5724" y="150374"/>
            <a:ext cx="1078924" cy="1078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9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l-GR"/>
              <a:t>ΠΡΟΗΓΟΥΜΕΝΕΣ ΑΠΟΣΤΟΛΕΣ (II)</a:t>
            </a:r>
          </a:p>
        </p:txBody>
      </p:sp>
      <p:pic>
        <p:nvPicPr>
          <p:cNvPr id="206" name="Shape 206"/>
          <p:cNvPicPr preferRelativeResize="0"/>
          <p:nvPr/>
        </p:nvPicPr>
        <p:blipFill rotWithShape="1">
          <a:blip r:embed="rId3">
            <a:alphaModFix/>
          </a:blip>
          <a:srcRect t="13509"/>
          <a:stretch/>
        </p:blipFill>
        <p:spPr>
          <a:xfrm>
            <a:off x="825375" y="1903475"/>
            <a:ext cx="6135399" cy="401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Shape 207" descr="dsffsdf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724" y="150374"/>
            <a:ext cx="1078924" cy="1078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Shape 208" descr="13346508_1163279957025479_3562810994081673940_n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57574" y="116625"/>
            <a:ext cx="1078924" cy="1078924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Shape 209"/>
          <p:cNvSpPr txBox="1"/>
          <p:nvPr/>
        </p:nvSpPr>
        <p:spPr>
          <a:xfrm>
            <a:off x="6785400" y="2747425"/>
            <a:ext cx="2251200" cy="317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>
              <a:spcBef>
                <a:spcPts val="0"/>
              </a:spcBef>
              <a:buSzPct val="100000"/>
              <a:buFont typeface="Georgia"/>
              <a:buChar char="●"/>
            </a:pPr>
            <a:r>
              <a:rPr lang="el-GR" sz="1800">
                <a:latin typeface="Georgia"/>
                <a:ea typeface="Georgia"/>
                <a:cs typeface="Georgia"/>
                <a:sym typeface="Georgia"/>
              </a:rPr>
              <a:t>Διαγωνισμός εκπαιδευτικής ρομποτικής WRO Greece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7A9798"/>
              </a:buClr>
              <a:buSzPct val="25000"/>
              <a:buFont typeface="Georgia"/>
              <a:buNone/>
            </a:pPr>
            <a:r>
              <a:rPr lang="el-GR" sz="33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ΠΡΟΗΓΟΥΜΕΝΕΣ ΑΠΟΣΤΟΛΕΣ (IΙI)</a:t>
            </a:r>
          </a:p>
        </p:txBody>
      </p:sp>
      <p:pic>
        <p:nvPicPr>
          <p:cNvPr id="215" name="Shape 2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551823" y="1628800"/>
            <a:ext cx="5327700" cy="39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Shape 216"/>
          <p:cNvSpPr txBox="1"/>
          <p:nvPr/>
        </p:nvSpPr>
        <p:spPr>
          <a:xfrm>
            <a:off x="330780" y="2492896"/>
            <a:ext cx="3456383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●"/>
            </a:pPr>
            <a:r>
              <a:rPr lang="el-GR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τρισδιάστατο μοντέλο της επιφάνειας της Γης.</a:t>
            </a:r>
          </a:p>
        </p:txBody>
      </p:sp>
      <p:pic>
        <p:nvPicPr>
          <p:cNvPr id="217" name="Shape 217" descr="13346508_1163279957025479_3562810994081673940_n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57574" y="116625"/>
            <a:ext cx="1078924" cy="1078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Shape 218" descr="dsffsdf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5724" y="150374"/>
            <a:ext cx="1078924" cy="1078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7A9798"/>
              </a:buClr>
              <a:buSzPct val="25000"/>
              <a:buFont typeface="Georgia"/>
              <a:buNone/>
            </a:pPr>
            <a:r>
              <a:rPr lang="el-GR" sz="33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ΠΡΟΗΓΟΥΜΕΝΕΣ ΑΠΟΣΤΟΛΕΣ (I</a:t>
            </a:r>
            <a:r>
              <a:rPr lang="el-GR"/>
              <a:t>V</a:t>
            </a:r>
            <a:r>
              <a:rPr lang="el-GR" sz="33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)</a:t>
            </a:r>
          </a:p>
        </p:txBody>
      </p:sp>
      <p:pic>
        <p:nvPicPr>
          <p:cNvPr id="224" name="Shape 22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264198" y="1805859"/>
            <a:ext cx="5772300" cy="32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Shape 225"/>
          <p:cNvSpPr txBox="1"/>
          <p:nvPr/>
        </p:nvSpPr>
        <p:spPr>
          <a:xfrm>
            <a:off x="455900" y="1992752"/>
            <a:ext cx="2808300" cy="2872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l-GR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Solar tracker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l-GR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Φάσμα του ήλιου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l-GR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Φωτογραφική κάλυψη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l-GR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Μέτρηση της  φαινομενικής διαμέτρου του ήλιου μέσω του εστιακού μήκους</a:t>
            </a:r>
          </a:p>
          <a:p>
            <a:pPr marR="0" lvl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26" name="Shape 226" descr="13346508_1163279957025479_3562810994081673940_n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57574" y="116625"/>
            <a:ext cx="1078924" cy="1078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Shape 227" descr="dsffsdf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5724" y="150374"/>
            <a:ext cx="1078924" cy="1078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7A9798"/>
              </a:buClr>
              <a:buSzPct val="25000"/>
              <a:buFont typeface="Georgia"/>
              <a:buNone/>
            </a:pPr>
            <a:r>
              <a:rPr lang="el-GR" sz="33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ICAROMENIPPUS QUADRO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l-GR" sz="2000" b="0" i="1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Δευτερεύουσα αποστολή:</a:t>
            </a:r>
          </a:p>
          <a:p>
            <a: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eorgia"/>
            </a:pPr>
            <a:r>
              <a:rPr lang="el-GR" sz="2000"/>
              <a:t>Α</a:t>
            </a:r>
            <a:r>
              <a:rPr lang="el-GR"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νάπτυξη του CanSat σε Quadcopter μετά την απελευθέρωση από τον πύραυλο</a:t>
            </a:r>
          </a:p>
          <a:p>
            <a: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eorgia"/>
            </a:pPr>
            <a:r>
              <a:rPr lang="el-GR" sz="2000"/>
              <a:t>Ε</a:t>
            </a:r>
            <a:r>
              <a:rPr lang="el-GR"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πίτευξη κατευθυνόμενης προσγείωσης</a:t>
            </a:r>
            <a:r>
              <a:rPr lang="el-GR" sz="2000"/>
              <a:t> στο</a:t>
            </a:r>
            <a:r>
              <a:rPr lang="el-GR"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προκαθορισμένο σημείο. 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l-GR" sz="2000" b="0" i="1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Έμπνευση της ιδέας:</a:t>
            </a:r>
          </a:p>
          <a:p>
            <a:pPr marL="274320" marR="0" lvl="0" indent="-27432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✓"/>
            </a:pPr>
            <a:r>
              <a:rPr lang="el-GR" sz="2000"/>
              <a:t>Δ</a:t>
            </a:r>
            <a:r>
              <a:rPr lang="el-GR"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ιάδοση των drone στη σημερινή εποχή</a:t>
            </a:r>
          </a:p>
          <a:p>
            <a:pPr marL="274320" marR="0" lvl="0" indent="-27432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✓"/>
            </a:pPr>
            <a:r>
              <a:rPr lang="el-GR" sz="2000"/>
              <a:t>,Π</a:t>
            </a:r>
            <a:r>
              <a:rPr lang="el-GR"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ροηγούμεν</a:t>
            </a:r>
            <a:r>
              <a:rPr lang="el-GR" sz="2000"/>
              <a:t>ες</a:t>
            </a:r>
            <a:r>
              <a:rPr lang="el-GR"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αποστολ</a:t>
            </a:r>
            <a:r>
              <a:rPr lang="el-GR" sz="2000"/>
              <a:t>ές</a:t>
            </a:r>
            <a:r>
              <a:rPr lang="el-GR"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που είχαν ως στόχο την κατευθυνόμενη προσγείωση.</a:t>
            </a:r>
          </a:p>
          <a:p>
            <a:pPr marL="274320" marR="0" lvl="0" indent="-27432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✓"/>
            </a:pPr>
            <a:r>
              <a:rPr lang="el-GR" sz="2000"/>
              <a:t>Πληροφορίες</a:t>
            </a:r>
            <a:r>
              <a:rPr lang="el-GR"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που αντλήσαμε από βιβλία και από</a:t>
            </a:r>
            <a:r>
              <a:rPr lang="el-GR" sz="2000"/>
              <a:t>,</a:t>
            </a:r>
            <a:r>
              <a:rPr lang="el-GR"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το διαδίκτυο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40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34" name="Shape 234" descr="13346508_1163279957025479_3562810994081673940_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57574" y="116625"/>
            <a:ext cx="1078924" cy="1078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Shape 235" descr="dsffsdf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724" y="150374"/>
            <a:ext cx="1078924" cy="1078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Δημοτικός">
  <a:themeElements>
    <a:clrScheme name="Δημοτικός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596</Words>
  <Application>Microsoft Office PowerPoint</Application>
  <PresentationFormat>Προβολή στην οθόνη (4:3)</PresentationFormat>
  <Paragraphs>79</Paragraphs>
  <Slides>18</Slides>
  <Notes>18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Δημοτικός</vt:lpstr>
      <vt:lpstr>Διαφάνεια 1</vt:lpstr>
      <vt:lpstr>ICAROMENIPPUS QUADRO</vt:lpstr>
      <vt:lpstr>ΙΚΑΡΟΜΕΝΙΠΠΟΣ</vt:lpstr>
      <vt:lpstr>ΙΚΑΡΟΜΕΝΙΠΠΟΣ</vt:lpstr>
      <vt:lpstr>ΠΡΟΗΓΟΥΜΕΝΕΣ ΑΠΟΣΤΟΛΕΣ (I)</vt:lpstr>
      <vt:lpstr>ΠΡΟΗΓΟΥΜΕΝΕΣ ΑΠΟΣΤΟΛΕΣ (II)</vt:lpstr>
      <vt:lpstr>ΠΡΟΗΓΟΥΜΕΝΕΣ ΑΠΟΣΤΟΛΕΣ (IΙI)</vt:lpstr>
      <vt:lpstr>ΠΡΟΗΓΟΥΜΕΝΕΣ ΑΠΟΣΤΟΛΕΣ (IV)</vt:lpstr>
      <vt:lpstr>ICAROMENIPPUS QUADRO</vt:lpstr>
      <vt:lpstr>ICAROMENIPPUS QUADRO</vt:lpstr>
      <vt:lpstr>ICAROMENIPPUS QUADRO</vt:lpstr>
      <vt:lpstr>ICAROMENIPPUS QUADRO</vt:lpstr>
      <vt:lpstr>ICAROMENIPPUS QUADRO</vt:lpstr>
      <vt:lpstr>ICAROMENIPPUS QUADRO</vt:lpstr>
      <vt:lpstr>ICAROMENIPPUS QUADRO</vt:lpstr>
      <vt:lpstr>ICAROMENIPPUS QUADRO</vt:lpstr>
      <vt:lpstr>ICAROMENIPPUS QUADRO</vt:lpstr>
      <vt:lpstr>ΤΕΛΟΣ ΠΑΡΟΥΣΙΑΣΗΣ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lapuser3</dc:creator>
  <cp:lastModifiedBy>lapuser3</cp:lastModifiedBy>
  <cp:revision>3</cp:revision>
  <dcterms:modified xsi:type="dcterms:W3CDTF">2016-12-02T11:35:42Z</dcterms:modified>
</cp:coreProperties>
</file>